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316" r:id="rId8"/>
    <p:sldId id="311" r:id="rId9"/>
    <p:sldId id="315" r:id="rId10"/>
    <p:sldId id="312" r:id="rId11"/>
    <p:sldId id="313" r:id="rId12"/>
    <p:sldId id="314" r:id="rId13"/>
    <p:sldId id="310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7" userDrawn="1">
          <p15:clr>
            <a:srgbClr val="A4A3A4"/>
          </p15:clr>
        </p15:guide>
        <p15:guide id="3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719"/>
    <a:srgbClr val="E6A91A"/>
    <a:srgbClr val="E5A819"/>
    <a:srgbClr val="E6A81D"/>
    <a:srgbClr val="E6A819"/>
    <a:srgbClr val="EDBF59"/>
    <a:srgbClr val="E5A719"/>
    <a:srgbClr val="E6A81A"/>
    <a:srgbClr val="ED7D31"/>
    <a:srgbClr val="E6A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34" y="78"/>
      </p:cViewPr>
      <p:guideLst>
        <p:guide pos="597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68D9C-0B36-4D82-ACF5-7BC34E435F47}" type="datetimeFigureOut">
              <a:rPr lang="ru-RU" smtClean="0"/>
              <a:t>31.03.2024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97498-5EE6-4DC3-A64F-A00F6C6CE2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60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89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11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751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32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48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30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33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92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67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99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24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0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DC3FC-FB27-4F59-BD63-4B170F095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75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311900" y="2148570"/>
            <a:ext cx="5382260" cy="889000"/>
          </a:xfrm>
          <a:prstGeom prst="rect">
            <a:avLst/>
          </a:prstGeom>
          <a:solidFill>
            <a:srgbClr val="E6A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311900" y="2566698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ВЫХОД НА РЫНОК США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311900" y="2245158"/>
            <a:ext cx="541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РОССИЙСКАЯ СЕТЬ ФАСТФУД РЕСТОРАНОВ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246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31734" y="262467"/>
            <a:ext cx="516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Cleveland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&amp; Cincinnati</a:t>
            </a:r>
            <a:endParaRPr lang="ru-RU" sz="2400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5" y="958187"/>
            <a:ext cx="6792335" cy="398634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65" y="2184692"/>
            <a:ext cx="4901863" cy="3907073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 flipV="1">
            <a:off x="4233333" y="719667"/>
            <a:ext cx="3335868" cy="4465"/>
          </a:xfrm>
          <a:prstGeom prst="line">
            <a:avLst/>
          </a:prstGeom>
          <a:ln w="47625">
            <a:solidFill>
              <a:srgbClr val="E5A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04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8466" y="221192"/>
            <a:ext cx="4123267" cy="617008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Indianapolis &amp; Columbus 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9" y="948267"/>
            <a:ext cx="5655186" cy="41740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05" y="1828800"/>
            <a:ext cx="5812262" cy="3623734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3877733" y="711200"/>
            <a:ext cx="3691468" cy="8467"/>
          </a:xfrm>
          <a:prstGeom prst="line">
            <a:avLst/>
          </a:prstGeom>
          <a:ln w="47625">
            <a:solidFill>
              <a:srgbClr val="E5A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71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8001" y="225867"/>
            <a:ext cx="3285067" cy="5577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Birmingham &amp; Miami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5" y="2188528"/>
            <a:ext cx="6220631" cy="37064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121" y="2747266"/>
            <a:ext cx="5086073" cy="3399534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4351866" y="711200"/>
            <a:ext cx="3217335" cy="8467"/>
          </a:xfrm>
          <a:prstGeom prst="line">
            <a:avLst/>
          </a:prstGeom>
          <a:ln w="47625">
            <a:solidFill>
              <a:srgbClr val="E5A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265245" y="719667"/>
            <a:ext cx="7900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Все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городов  -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прибыльные.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Portland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Cleveland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Miami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проживает много русскоговорящего населения, которым близка такая кухня.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этих трех городах большой туристический поток.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38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AA3F9-DBFD-419A-8A19-9A5BBBDE7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9" y="477966"/>
            <a:ext cx="9740900" cy="615427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78932" y="108634"/>
            <a:ext cx="11667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Отделы компании, которые мы бы привлекли к работе над проектом на более поздних этапах</a:t>
            </a:r>
            <a:endParaRPr lang="ru-RU" dirty="0">
              <a:latin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905935" y="435631"/>
            <a:ext cx="10820400" cy="0"/>
          </a:xfrm>
          <a:prstGeom prst="line">
            <a:avLst/>
          </a:prstGeom>
          <a:ln w="31750">
            <a:solidFill>
              <a:srgbClr val="E6A9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4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14900" y="483767"/>
            <a:ext cx="161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Итоги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0868" y="1530437"/>
            <a:ext cx="248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Основные выводы: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4437" y="3074478"/>
            <a:ext cx="524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Основные трудности при решении проекта: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0868" y="4564614"/>
            <a:ext cx="369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Что еще можно было сделать: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949325" y="1860517"/>
            <a:ext cx="3079750" cy="0"/>
          </a:xfrm>
          <a:prstGeom prst="line">
            <a:avLst/>
          </a:prstGeom>
          <a:ln w="19050">
            <a:solidFill>
              <a:srgbClr val="E6A9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942975" y="3415235"/>
            <a:ext cx="5137150" cy="7382"/>
          </a:xfrm>
          <a:prstGeom prst="line">
            <a:avLst/>
          </a:prstGeom>
          <a:ln w="19050">
            <a:solidFill>
              <a:srgbClr val="E6A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V="1">
            <a:off x="949325" y="4905371"/>
            <a:ext cx="3556000" cy="13732"/>
          </a:xfrm>
          <a:prstGeom prst="line">
            <a:avLst/>
          </a:prstGeom>
          <a:ln w="19050">
            <a:solidFill>
              <a:srgbClr val="E5A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50868" y="3434048"/>
            <a:ext cx="786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Нахождение необходимых данных для анализа, в будущем необходимо выделять ресурсы на эту задачу.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Низкие мощности при обращении к данным через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 бесплатных ресурсов.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868" y="4919103"/>
            <a:ext cx="7724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Учесть данные за предыдущие года, сделать прогноз по нахождению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перспективных точек, исходя из динамики открытия и закрытия точек.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Посчитать стоимость аренды в городах открытия.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0868" y="1848518"/>
            <a:ext cx="9505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 план открытия точек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фастфуда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 США.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Рекомендуем открывать рестораны в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Portland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Cleveland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Cincinnati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Indianapolis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Columbus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Birmingham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Miami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. 185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точек.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/>
              <a:t> 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4984750" y="945432"/>
            <a:ext cx="909840" cy="0"/>
          </a:xfrm>
          <a:prstGeom prst="line">
            <a:avLst/>
          </a:prstGeom>
          <a:ln w="47625">
            <a:solidFill>
              <a:srgbClr val="E5A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1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4250" y="514350"/>
            <a:ext cx="23996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414867" y="1314570"/>
            <a:ext cx="406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Описание задачи.   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Юнит-экономика.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Города и районы, где будем открывать рестораны.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Будущие отделы компании, которые можно привлечь на будущих этапах.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Итоги.</a:t>
            </a:r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2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012268" y="1314570"/>
            <a:ext cx="6646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  <a:p>
            <a:r>
              <a:rPr lang="ru-RU" dirty="0"/>
              <a:t>4</a:t>
            </a:r>
          </a:p>
          <a:p>
            <a:r>
              <a:rPr lang="ru-RU" dirty="0"/>
              <a:t>5-6</a:t>
            </a:r>
          </a:p>
          <a:p>
            <a:r>
              <a:rPr lang="ru-RU" dirty="0"/>
              <a:t>7-12</a:t>
            </a:r>
          </a:p>
          <a:p>
            <a:endParaRPr lang="ru-RU" dirty="0"/>
          </a:p>
          <a:p>
            <a:r>
              <a:rPr lang="ru-RU" dirty="0"/>
              <a:t>13</a:t>
            </a:r>
          </a:p>
          <a:p>
            <a:endParaRPr lang="ru-RU" dirty="0"/>
          </a:p>
          <a:p>
            <a:r>
              <a:rPr lang="ru-RU" dirty="0"/>
              <a:t>14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2205567" y="1002646"/>
            <a:ext cx="2523066" cy="3849"/>
          </a:xfrm>
          <a:prstGeom prst="line">
            <a:avLst/>
          </a:prstGeom>
          <a:ln w="31750">
            <a:solidFill>
              <a:srgbClr val="E6A9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0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400" y="13004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90638" y="378762"/>
            <a:ext cx="1437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Задача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980" y="1299127"/>
            <a:ext cx="9906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Компания, которая специализируется на блинах планирует выйти на рынок США. 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Необходимо ответить на вопрос: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рекомендуем ли мы открывать рестораны в следующих городах:</a:t>
            </a:r>
          </a:p>
          <a:p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/>
              <a:t> </a:t>
            </a:r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45820" y="4815383"/>
            <a:ext cx="10425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Необходимо указать приоритетный порядок открытия, предполагаемое количество ресторанов</a:t>
            </a:r>
          </a:p>
          <a:p>
            <a:pPr fontAlgn="base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районы, в которых их нужно открывать.</a:t>
            </a:r>
            <a:r>
              <a:rPr lang="ru-RU" dirty="0"/>
              <a:t> 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1" y="2243927"/>
            <a:ext cx="11013873" cy="28921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6656" y="3876627"/>
            <a:ext cx="15696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Cleveland</a:t>
            </a: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254535" y="2832087"/>
            <a:ext cx="19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Vegas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3238" y="3339466"/>
            <a:ext cx="1977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Birmingham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49" y="2788522"/>
            <a:ext cx="552450" cy="457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60" y="3319953"/>
            <a:ext cx="504825" cy="4762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1" y="3867812"/>
            <a:ext cx="533400" cy="5143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22" y="2771270"/>
            <a:ext cx="533400" cy="4857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75" y="3344918"/>
            <a:ext cx="542925" cy="46672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226" y="3840560"/>
            <a:ext cx="571500" cy="5143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98" y="2777439"/>
            <a:ext cx="466725" cy="4286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28" y="3317683"/>
            <a:ext cx="514350" cy="504825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795931" y="282784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Columbus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1818957" y="333810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Cincinnati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4254535" y="3409435"/>
            <a:ext cx="119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4231250" y="390853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Portland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6693238" y="284409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Indianapolis</a:t>
            </a:r>
            <a:endParaRPr lang="ru-RU" dirty="0"/>
          </a:p>
        </p:txBody>
      </p:sp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3</a:t>
            </a:fld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5390638" y="876581"/>
            <a:ext cx="1437317" cy="0"/>
          </a:xfrm>
          <a:prstGeom prst="line">
            <a:avLst/>
          </a:prstGeom>
          <a:ln w="38100">
            <a:solidFill>
              <a:srgbClr val="E6A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310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35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8220" y="257518"/>
            <a:ext cx="323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Executive Summary 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1083" y="5308320"/>
            <a:ext cx="1078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7.Определили, какие отделы мы хотим привлекать при расширении компании. И какие данные\аналитика будут полезны на более поздних этапах. 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01" y="3905382"/>
            <a:ext cx="487148" cy="4871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65" y="5348297"/>
            <a:ext cx="504819" cy="50481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4" y="989639"/>
            <a:ext cx="446884" cy="4468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97" y="6055542"/>
            <a:ext cx="460787" cy="46078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4" y="3190784"/>
            <a:ext cx="471962" cy="4719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93849" y="938740"/>
            <a:ext cx="8344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Посчитана юнит экономика заказа для 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городов, рассматриваемых для открытия. </a:t>
            </a: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(Средняя операционная прибыль на заказ)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Выбрано 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городов.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5" y="1754270"/>
            <a:ext cx="499401" cy="499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90502" y="1816317"/>
            <a:ext cx="10449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2.Отсекли Лас Вегас, как город , который не будет приносить прибыль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,50$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), при текущем меню и ценах. </a:t>
            </a:r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0" y="2477643"/>
            <a:ext cx="463696" cy="4636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01083" y="2554311"/>
            <a:ext cx="101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3.Определена плотность расположения существующих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фастфуд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ресторанов в 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американских городах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594316" y="3124781"/>
            <a:ext cx="99512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4.Рассмотрели дополнительные факторы: плотность населения, медианный доход домохозяйств, </a:t>
            </a: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точки притяжения (офисы, парки, музеи, стадионы и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тд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), количество русскоговорящего населения.</a:t>
            </a:r>
          </a:p>
          <a:p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4" y="4636981"/>
            <a:ext cx="459020" cy="4590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0502" y="3849231"/>
            <a:ext cx="768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5.Оценили плотность расположения и значимость дополнительных факторов </a:t>
            </a: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при выборе месторасположения открываемых точек.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1083" y="4635144"/>
            <a:ext cx="438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6.Было рассмотрено 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185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точек в 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городах</a:t>
            </a:r>
            <a:r>
              <a:rPr lang="ru-RU" dirty="0"/>
              <a:t>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3849" y="6116659"/>
            <a:ext cx="5535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8.Подумали об автоматизации выполненного анализа.</a:t>
            </a:r>
            <a:endParaRPr lang="ru-RU" dirty="0"/>
          </a:p>
        </p:txBody>
      </p:sp>
      <p:sp>
        <p:nvSpPr>
          <p:cNvPr id="2" name="Овал 1"/>
          <p:cNvSpPr/>
          <p:nvPr/>
        </p:nvSpPr>
        <p:spPr>
          <a:xfrm>
            <a:off x="814123" y="5953604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21357" y="5257001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821357" y="4541359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821357" y="3831085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810895" y="3096978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824274" y="2407505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822029" y="1673582"/>
            <a:ext cx="627438" cy="627438"/>
          </a:xfrm>
          <a:prstGeom prst="ellipse">
            <a:avLst/>
          </a:prstGeom>
          <a:noFill/>
          <a:ln w="15875">
            <a:solidFill>
              <a:srgbClr val="E5A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821357" y="939290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4</a:t>
            </a:fld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4610100" y="706309"/>
            <a:ext cx="2942167" cy="12874"/>
          </a:xfrm>
          <a:prstGeom prst="line">
            <a:avLst/>
          </a:prstGeom>
          <a:ln w="31750">
            <a:solidFill>
              <a:srgbClr val="E6A9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5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E5A81D"/>
          </a:solidFill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6760" y="229969"/>
            <a:ext cx="4108450" cy="558800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Юнит-экономика</a:t>
            </a:r>
            <a:endParaRPr lang="ru-RU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0074" y="5090670"/>
            <a:ext cx="624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Средняя операционная прибыль на один заказ.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40" y="2235342"/>
            <a:ext cx="472258" cy="4722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7800" y="1025941"/>
            <a:ext cx="950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Посчитано индивидуально для каждого из 8 городов в США, рассматриваемых под открытие ресторанов: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0324" y="5826911"/>
            <a:ext cx="790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Дополнительно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были учтены затраты на оплату труда рабочих.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08" y="3616805"/>
            <a:ext cx="445490" cy="4454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39" y="2924307"/>
            <a:ext cx="426415" cy="4264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38" y="4334701"/>
            <a:ext cx="401015" cy="4010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72613" y="2286805"/>
            <a:ext cx="308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Себестоимость продукции.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51791" y="2960699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Цены в меню.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50074" y="3680367"/>
            <a:ext cx="5699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Операционная прибыль на каждое блюдо из меню.</a:t>
            </a:r>
          </a:p>
          <a:p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2250074" y="4354261"/>
            <a:ext cx="614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Операционная прибыль на каждую категорию из меню.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22" y="5090670"/>
            <a:ext cx="456094" cy="456094"/>
          </a:xfrm>
          <a:prstGeom prst="rect">
            <a:avLst/>
          </a:prstGeom>
        </p:spPr>
      </p:pic>
      <p:sp>
        <p:nvSpPr>
          <p:cNvPr id="18" name="Овал 17"/>
          <p:cNvSpPr/>
          <p:nvPr/>
        </p:nvSpPr>
        <p:spPr>
          <a:xfrm>
            <a:off x="1397466" y="2136522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1393545" y="2831646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390324" y="3521516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410850" y="4244243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424234" y="4962139"/>
            <a:ext cx="627438" cy="627438"/>
          </a:xfrm>
          <a:prstGeom prst="ellipse">
            <a:avLst/>
          </a:prstGeom>
          <a:noFill/>
          <a:ln w="15875">
            <a:solidFill>
              <a:srgbClr val="E6A8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5</a:t>
            </a:fld>
            <a:endParaRPr lang="ru-RU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 flipV="1">
            <a:off x="4627039" y="685800"/>
            <a:ext cx="2578094" cy="12040"/>
          </a:xfrm>
          <a:prstGeom prst="line">
            <a:avLst/>
          </a:prstGeom>
          <a:ln w="31750">
            <a:solidFill>
              <a:srgbClr val="E6A9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47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4711700" y="379731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Юнит-экономика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1" y="1009650"/>
            <a:ext cx="1168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таблице отражена средняя операционная прибыль на один заказ для каждого из рассматриваемых для открытия ресторана городов в разбивке на категории</a:t>
            </a:r>
          </a:p>
          <a:p>
            <a:endParaRPr lang="ru-RU" dirty="0"/>
          </a:p>
        </p:txBody>
      </p:sp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062024"/>
              </p:ext>
            </p:extLst>
          </p:nvPr>
        </p:nvGraphicFramePr>
        <p:xfrm>
          <a:off x="295275" y="1733329"/>
          <a:ext cx="11601449" cy="1616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3869">
                  <a:extLst>
                    <a:ext uri="{9D8B030D-6E8A-4147-A177-3AD203B41FA5}">
                      <a16:colId xmlns:a16="http://schemas.microsoft.com/office/drawing/2014/main" val="91090280"/>
                    </a:ext>
                  </a:extLst>
                </a:gridCol>
                <a:gridCol w="1272586">
                  <a:extLst>
                    <a:ext uri="{9D8B030D-6E8A-4147-A177-3AD203B41FA5}">
                      <a16:colId xmlns:a16="http://schemas.microsoft.com/office/drawing/2014/main" val="3107219763"/>
                    </a:ext>
                  </a:extLst>
                </a:gridCol>
                <a:gridCol w="1272586">
                  <a:extLst>
                    <a:ext uri="{9D8B030D-6E8A-4147-A177-3AD203B41FA5}">
                      <a16:colId xmlns:a16="http://schemas.microsoft.com/office/drawing/2014/main" val="440998903"/>
                    </a:ext>
                  </a:extLst>
                </a:gridCol>
                <a:gridCol w="1272586">
                  <a:extLst>
                    <a:ext uri="{9D8B030D-6E8A-4147-A177-3AD203B41FA5}">
                      <a16:colId xmlns:a16="http://schemas.microsoft.com/office/drawing/2014/main" val="738533493"/>
                    </a:ext>
                  </a:extLst>
                </a:gridCol>
                <a:gridCol w="1420763">
                  <a:extLst>
                    <a:ext uri="{9D8B030D-6E8A-4147-A177-3AD203B41FA5}">
                      <a16:colId xmlns:a16="http://schemas.microsoft.com/office/drawing/2014/main" val="1018781074"/>
                    </a:ext>
                  </a:extLst>
                </a:gridCol>
                <a:gridCol w="1333600">
                  <a:extLst>
                    <a:ext uri="{9D8B030D-6E8A-4147-A177-3AD203B41FA5}">
                      <a16:colId xmlns:a16="http://schemas.microsoft.com/office/drawing/2014/main" val="3632202217"/>
                    </a:ext>
                  </a:extLst>
                </a:gridCol>
                <a:gridCol w="1202855">
                  <a:extLst>
                    <a:ext uri="{9D8B030D-6E8A-4147-A177-3AD203B41FA5}">
                      <a16:colId xmlns:a16="http://schemas.microsoft.com/office/drawing/2014/main" val="2994083549"/>
                    </a:ext>
                  </a:extLst>
                </a:gridCol>
                <a:gridCol w="1281302">
                  <a:extLst>
                    <a:ext uri="{9D8B030D-6E8A-4147-A177-3AD203B41FA5}">
                      <a16:colId xmlns:a16="http://schemas.microsoft.com/office/drawing/2014/main" val="3007318883"/>
                    </a:ext>
                  </a:extLst>
                </a:gridCol>
                <a:gridCol w="1281302">
                  <a:extLst>
                    <a:ext uri="{9D8B030D-6E8A-4147-A177-3AD203B41FA5}">
                      <a16:colId xmlns:a16="http://schemas.microsoft.com/office/drawing/2014/main" val="1012835385"/>
                    </a:ext>
                  </a:extLst>
                </a:gridCol>
              </a:tblGrid>
              <a:tr h="213588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3" marR="7073" marT="7073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Cincinnati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Cleveland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 Vegas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Miami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Indianapolis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Birmingham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Portland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Columbus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57940"/>
                  </a:ext>
                </a:extLst>
              </a:tr>
              <a:tr h="2564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Appetizer</a:t>
                      </a:r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3" marR="7073" marT="7073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0,49 $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0,36 $ 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(0,23)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(0,07)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0,16 $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0,06 $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0,51 $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0,17 $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671503"/>
                  </a:ext>
                </a:extLst>
              </a:tr>
              <a:tr h="2494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Entry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3" marR="7073" marT="7073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0,90 $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1,34 $ 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(0,64)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(0,18)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0,44 $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0,43 $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1,95 $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0,56 $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31855"/>
                  </a:ext>
                </a:extLst>
              </a:tr>
              <a:tr h="2564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Dessert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3" marR="7073" marT="7073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0,78 $ 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1,11 $ 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0,56 $ 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0,83 $ 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0,87 $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0,63 $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1,36 $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0,57 $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28529"/>
                  </a:ext>
                </a:extLst>
              </a:tr>
              <a:tr h="2564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3" marR="7073" marT="7073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0,91 $ 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0,83 $ 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(0,19)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(0,04)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0,50 $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0,16 $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1,08 $ </a:t>
                      </a:r>
                    </a:p>
                  </a:txBody>
                  <a:tcPr marL="7620" marR="7620" marT="7620" marB="0">
                    <a:solidFill>
                      <a:srgbClr val="E6A81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0,60 $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57895"/>
                  </a:ext>
                </a:extLst>
              </a:tr>
              <a:tr h="383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profit per order</a:t>
                      </a:r>
                      <a:endParaRPr lang="en-US" sz="11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3" marR="7073" marT="7073" marB="0" anchor="b">
                    <a:solidFill>
                      <a:srgbClr val="E6A8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3,07 $  </a:t>
                      </a:r>
                    </a:p>
                  </a:txBody>
                  <a:tcPr marL="7620" marR="7620" marT="7620" marB="0">
                    <a:solidFill>
                      <a:srgbClr val="E6A8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3,62 $ </a:t>
                      </a:r>
                    </a:p>
                  </a:txBody>
                  <a:tcPr marL="7620" marR="7620" marT="7620" marB="0">
                    <a:solidFill>
                      <a:srgbClr val="E6A8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(0,50) $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solidFill>
                      <a:srgbClr val="E6A8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0,55 $  </a:t>
                      </a:r>
                    </a:p>
                  </a:txBody>
                  <a:tcPr marL="7620" marR="7620" marT="7620" marB="0">
                    <a:solidFill>
                      <a:srgbClr val="E6A8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1,96 $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solidFill>
                      <a:srgbClr val="E6A8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1,28 $ </a:t>
                      </a:r>
                    </a:p>
                  </a:txBody>
                  <a:tcPr marL="7620" marR="7620" marT="7620" marB="0">
                    <a:solidFill>
                      <a:srgbClr val="E6A8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4,90 $ </a:t>
                      </a:r>
                    </a:p>
                  </a:txBody>
                  <a:tcPr marL="7620" marR="7620" marT="7620" marB="0">
                    <a:solidFill>
                      <a:srgbClr val="E6A8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1,90 $ </a:t>
                      </a:r>
                    </a:p>
                  </a:txBody>
                  <a:tcPr marL="7620" marR="7620" marT="7620" marB="0">
                    <a:solidFill>
                      <a:srgbClr val="E6A8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26768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601" y="3590925"/>
            <a:ext cx="531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Рейтинг городов по величине средней </a:t>
            </a:r>
          </a:p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операционной прибыли на заказ:</a:t>
            </a:r>
          </a:p>
        </p:txBody>
      </p:sp>
      <p:graphicFrame>
        <p:nvGraphicFramePr>
          <p:cNvPr id="8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80355"/>
              </p:ext>
            </p:extLst>
          </p:nvPr>
        </p:nvGraphicFramePr>
        <p:xfrm>
          <a:off x="314326" y="4294402"/>
          <a:ext cx="3924300" cy="1653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785262297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4067835376"/>
                    </a:ext>
                  </a:extLst>
                </a:gridCol>
              </a:tblGrid>
              <a:tr h="206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Portland</a:t>
                      </a:r>
                    </a:p>
                  </a:txBody>
                  <a:tcPr marL="7620" marR="7620" marT="7620" marB="0" anchor="b">
                    <a:solidFill>
                      <a:srgbClr val="E6A81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4,90 $ </a:t>
                      </a:r>
                    </a:p>
                  </a:txBody>
                  <a:tcPr marL="7620" marR="7620" marT="7620" marB="0" anchor="b">
                    <a:solidFill>
                      <a:srgbClr val="E6A8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75958"/>
                  </a:ext>
                </a:extLst>
              </a:tr>
              <a:tr h="206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Cleveland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3,62 $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106076"/>
                  </a:ext>
                </a:extLst>
              </a:tr>
              <a:tr h="206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Cincinnati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3,07 $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783009"/>
                  </a:ext>
                </a:extLst>
              </a:tr>
              <a:tr h="206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Indianapolis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1,96 $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041217"/>
                  </a:ext>
                </a:extLst>
              </a:tr>
              <a:tr h="206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Columbus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1,90 $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18144"/>
                  </a:ext>
                </a:extLst>
              </a:tr>
              <a:tr h="206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Birmingham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1,28 $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877999"/>
                  </a:ext>
                </a:extLst>
              </a:tr>
              <a:tr h="206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Miami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0,55 $ </a:t>
                      </a:r>
                    </a:p>
                  </a:txBody>
                  <a:tcPr marL="7620" marR="7620" marT="7620" marB="0" anchor="b">
                    <a:solidFill>
                      <a:srgbClr val="E6A81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88462"/>
                  </a:ext>
                </a:extLst>
              </a:tr>
              <a:tr h="206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 Vegas</a:t>
                      </a:r>
                    </a:p>
                  </a:txBody>
                  <a:tcPr marL="7620" marR="7620" marT="7620" marB="0" anchor="b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(0,50) $ </a:t>
                      </a:r>
                    </a:p>
                  </a:txBody>
                  <a:tcPr marL="7620" marR="7620" marT="7620" marB="0" anchor="b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274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29755" y="3799555"/>
            <a:ext cx="2949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Наш выбор городов: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76" y="4153126"/>
            <a:ext cx="6645274" cy="1901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62483" y="4642148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Portland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Cleveland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Cincinnati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3549" y="4642148"/>
            <a:ext cx="1524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Indianapolis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Columbus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Birmingham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9173272" y="491914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314326" y="4153126"/>
            <a:ext cx="3924300" cy="1"/>
          </a:xfrm>
          <a:prstGeom prst="line">
            <a:avLst/>
          </a:prstGeom>
          <a:ln w="19050">
            <a:solidFill>
              <a:srgbClr val="E6A9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7015480" y="4138109"/>
            <a:ext cx="2157792" cy="0"/>
          </a:xfrm>
          <a:prstGeom prst="line">
            <a:avLst/>
          </a:prstGeom>
          <a:ln w="19050">
            <a:solidFill>
              <a:srgbClr val="E6A9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6</a:t>
            </a:fld>
            <a:endParaRPr lang="ru-RU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 flipV="1">
            <a:off x="4804846" y="787404"/>
            <a:ext cx="2578094" cy="12040"/>
          </a:xfrm>
          <a:prstGeom prst="line">
            <a:avLst/>
          </a:prstGeom>
          <a:ln w="31750">
            <a:solidFill>
              <a:srgbClr val="E6A9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47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4E0175-28D6-4E34-9877-1F4A53B51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E5A81D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8F804F-46F4-4E65-88F0-C85122DD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Каким образом мы составляли рейтинг городов: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C087101-37EF-4AC6-BE32-4C56724BC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1" y="1772203"/>
            <a:ext cx="4581144" cy="2118779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F438AB-EAE0-41E6-96DD-398566B6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EA989E-1C46-4ED8-AC1D-1DEA1AAF24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00" y="3071508"/>
            <a:ext cx="1524000" cy="10149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43E2E6-9429-49A2-83A9-CB1D3EBE4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89" y="1768882"/>
            <a:ext cx="6763911" cy="45092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19C75B-D208-4750-8B5B-282B87DF4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0" y="3972497"/>
            <a:ext cx="4243349" cy="28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5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3133" y="287868"/>
            <a:ext cx="159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Portland</a:t>
            </a:r>
            <a:endParaRPr lang="ru-RU" b="1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173133" y="698500"/>
            <a:ext cx="1405467" cy="6351"/>
          </a:xfrm>
          <a:prstGeom prst="line">
            <a:avLst/>
          </a:prstGeom>
          <a:ln w="47625">
            <a:solidFill>
              <a:srgbClr val="E5A8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8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FF5845-94C4-4634-91B5-76E485F7E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16" y="863119"/>
            <a:ext cx="5865181" cy="5598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681681-8186-4CC4-BF58-FAF482653305}"/>
              </a:ext>
            </a:extLst>
          </p:cNvPr>
          <p:cNvSpPr txBox="1"/>
          <p:nvPr/>
        </p:nvSpPr>
        <p:spPr>
          <a:xfrm>
            <a:off x="8459124" y="804450"/>
            <a:ext cx="330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Рекомендуемые районы для открытия Точек фастфуда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3D5661-A4F9-4609-8927-F49DB3F9B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754" y="878745"/>
            <a:ext cx="387370" cy="38737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6395CD-2548-4BEB-AAD0-A8956F2B2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894" y="1725796"/>
            <a:ext cx="387370" cy="361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F16256-636D-4AC1-BCDC-64533594DDB9}"/>
              </a:ext>
            </a:extLst>
          </p:cNvPr>
          <p:cNvSpPr txBox="1"/>
          <p:nvPr/>
        </p:nvSpPr>
        <p:spPr>
          <a:xfrm>
            <a:off x="8485264" y="1702210"/>
            <a:ext cx="25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Кластеры с районами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141FA1-743A-4EBE-BFB0-1AE31314A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353" y="2428611"/>
            <a:ext cx="382911" cy="3608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D4949-45D3-4096-9358-BA8B15B1A5EA}"/>
              </a:ext>
            </a:extLst>
          </p:cNvPr>
          <p:cNvSpPr txBox="1"/>
          <p:nvPr/>
        </p:nvSpPr>
        <p:spPr>
          <a:xfrm>
            <a:off x="8502874" y="2343002"/>
            <a:ext cx="299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Район в конце рейтинга</a:t>
            </a:r>
          </a:p>
        </p:txBody>
      </p:sp>
    </p:spTree>
    <p:extLst>
      <p:ext uri="{BB962C8B-B14F-4D97-AF65-F5344CB8AC3E}">
        <p14:creationId xmlns:p14="http://schemas.microsoft.com/office/powerpoint/2010/main" val="176743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05" y="2766707"/>
            <a:ext cx="5423130" cy="39980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7" y="283900"/>
            <a:ext cx="4583903" cy="3454536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DC3FC-FB27-4F59-BD63-4B170F095F87}" type="slidenum">
              <a:rPr lang="ru-RU" smtClean="0"/>
              <a:t>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21B44F-B78F-4442-82C0-2FDAB5BB80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35" y="93276"/>
            <a:ext cx="6066375" cy="3835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2082AD-B53A-48D1-82CE-8E170B291407}"/>
              </a:ext>
            </a:extLst>
          </p:cNvPr>
          <p:cNvSpPr txBox="1"/>
          <p:nvPr/>
        </p:nvSpPr>
        <p:spPr>
          <a:xfrm>
            <a:off x="4924735" y="413857"/>
            <a:ext cx="299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Показатели влияющие на рейтинг районов</a:t>
            </a:r>
          </a:p>
        </p:txBody>
      </p:sp>
    </p:spTree>
    <p:extLst>
      <p:ext uri="{BB962C8B-B14F-4D97-AF65-F5344CB8AC3E}">
        <p14:creationId xmlns:p14="http://schemas.microsoft.com/office/powerpoint/2010/main" val="383268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4727</TotalTime>
  <Words>718</Words>
  <Application>Microsoft Office PowerPoint</Application>
  <PresentationFormat>Widescreen</PresentationFormat>
  <Paragraphs>171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PowerPoint Presentation</vt:lpstr>
      <vt:lpstr>PowerPoint Presentation</vt:lpstr>
      <vt:lpstr>PowerPoint Presentation</vt:lpstr>
      <vt:lpstr>PowerPoint Presentation</vt:lpstr>
      <vt:lpstr>Юнит-экономика</vt:lpstr>
      <vt:lpstr>PowerPoint Presentation</vt:lpstr>
      <vt:lpstr>Каким образом мы составляли рейтинг городов:</vt:lpstr>
      <vt:lpstr>PowerPoint Presentation</vt:lpstr>
      <vt:lpstr>PowerPoint Presentation</vt:lpstr>
      <vt:lpstr>PowerPoint Presentation</vt:lpstr>
      <vt:lpstr>Indianapolis &amp; Columbus </vt:lpstr>
      <vt:lpstr>Birmingham &amp; Miami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dmitryi_ch@mail.ru</dc:creator>
  <cp:lastModifiedBy>Левон</cp:lastModifiedBy>
  <cp:revision>84</cp:revision>
  <dcterms:created xsi:type="dcterms:W3CDTF">2023-12-09T13:38:07Z</dcterms:created>
  <dcterms:modified xsi:type="dcterms:W3CDTF">2024-04-03T06:26:13Z</dcterms:modified>
</cp:coreProperties>
</file>